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13.png" ContentType="image/png"/>
  <Override PartName="/ppt/media/image12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jpeg" ContentType="image/jpeg"/>
  <Override PartName="/ppt/media/image14.png" ContentType="image/png"/>
  <Override PartName="/ppt/media/image4.jpeg" ContentType="image/jpeg"/>
  <Override PartName="/ppt/media/image11.png" ContentType="image/png"/>
  <Override PartName="/ppt/media/image3.jpeg" ContentType="image/jpe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ru-RU" sz="4400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ru-RU" sz="1400">
                <a:latin typeface="Times New Roman"/>
              </a:rPr>
              <a:t>&lt;дата/время&gt;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ru-RU" sz="1400">
                <a:latin typeface="Times New Roman"/>
              </a:rPr>
              <a:t>&lt;нижний колонтитул&gt;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55C6EC62-E312-4ECE-AC0D-CFC79CBDEA58}" type="slidenum">
              <a:rPr lang="ru-RU" sz="1400">
                <a:latin typeface="Times New Roman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ru-RU" sz="4400">
                <a:solidFill>
                  <a:srgbClr val="009900"/>
                </a:solidFill>
                <a:latin typeface="Arial"/>
              </a:rPr>
              <a:t>Последнее лето перед школой: что нужно успеть?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360360" y="4536000"/>
            <a:ext cx="9071640" cy="32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just"/>
            <a:r>
              <a:rPr lang="ru-RU" sz="3200">
                <a:solidFill>
                  <a:srgbClr val="ff00cc"/>
                </a:solidFill>
                <a:latin typeface="Arial"/>
              </a:rPr>
              <a:t>Школа – важнейший порог взросления для ребенка. </a:t>
            </a:r>
            <a:endParaRPr/>
          </a:p>
          <a:p>
            <a:pPr algn="just"/>
            <a:r>
              <a:rPr lang="ru-RU" sz="3200">
                <a:solidFill>
                  <a:srgbClr val="00ffff"/>
                </a:solidFill>
                <a:latin typeface="Arial"/>
              </a:rPr>
              <a:t>И, естественно, хочется, чтобы перешагивание через него прошло без проблем, а школьная жизнь стала успешной и счастливой! </a:t>
            </a:r>
            <a:endParaRPr/>
          </a:p>
          <a:p>
            <a:pPr algn="just"/>
            <a:endParaRPr/>
          </a:p>
        </p:txBody>
      </p:sp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2520000" y="1491480"/>
            <a:ext cx="4752000" cy="2828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504000" y="576000"/>
            <a:ext cx="9071640" cy="64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950e"/>
                </a:solidFill>
                <a:latin typeface="Arial"/>
              </a:rPr>
              <a:t>В конце предшкольного лета сходите вместе с малышом в магазин канцтоваров – пусть он сам выберет понравившиеся тетрадки, ручки, карандаши и другие школьные принадлежности!</a:t>
            </a:r>
            <a:endParaRPr/>
          </a:p>
        </p:txBody>
      </p:sp>
      <p:pic>
        <p:nvPicPr>
          <p:cNvPr id="61" name="" descr=""/>
          <p:cNvPicPr/>
          <p:nvPr/>
        </p:nvPicPr>
        <p:blipFill>
          <a:blip r:embed="rId1"/>
          <a:stretch/>
        </p:blipFill>
        <p:spPr>
          <a:xfrm>
            <a:off x="5400000" y="3712320"/>
            <a:ext cx="3600000" cy="3055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ru-RU" sz="4400">
                <a:solidFill>
                  <a:srgbClr val="00cc00"/>
                </a:solidFill>
                <a:latin typeface="Arial"/>
              </a:rPr>
              <a:t>Как подготовить ребенка к изменениям в режиме жизни?</a:t>
            </a:r>
            <a:endParaRPr/>
          </a:p>
        </p:txBody>
      </p:sp>
      <p:sp>
        <p:nvSpPr>
          <p:cNvPr id="6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9900"/>
                </a:solidFill>
                <a:latin typeface="Arial"/>
              </a:rPr>
              <a:t>Вовремя ложиться и вставать.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9900"/>
                </a:solidFill>
                <a:latin typeface="Arial"/>
              </a:rPr>
              <a:t>Спать днем.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9900"/>
                </a:solidFill>
                <a:latin typeface="Arial"/>
              </a:rPr>
              <a:t>Соблюдать дисциплину, заниматься тем, чем надо, а не только тем, чем хочется в данный момент. Конечно, устраивать малышу полноценные 4 урока в день не надо! Но пусть он постепенно привыкает к понятию расписания, дисциплины – например, приучите его в определенное время дня выходить на прогулку и возвращаться домой, обедать, читать (если умеет) и т.д.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9900"/>
                </a:solidFill>
                <a:latin typeface="Arial"/>
              </a:rPr>
              <a:t>Завтракать и обедать по будущему школьному распорядку.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ru-RU" sz="4400">
                <a:solidFill>
                  <a:srgbClr val="660033"/>
                </a:solidFill>
                <a:latin typeface="Arial"/>
              </a:rPr>
              <a:t>Очень важна самостоятельность ребенка!</a:t>
            </a:r>
            <a:endParaRPr/>
          </a:p>
        </p:txBody>
      </p:sp>
      <p:sp>
        <p:nvSpPr>
          <p:cNvPr id="6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33ff99"/>
                </a:solidFill>
                <a:latin typeface="Arial"/>
              </a:rPr>
              <a:t>умения самостоятельно одеваться,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33ff99"/>
                </a:solidFill>
                <a:latin typeface="Arial"/>
              </a:rPr>
              <a:t>собирать свои вещи,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33ff99"/>
                </a:solidFill>
                <a:latin typeface="Arial"/>
              </a:rPr>
              <a:t>внимательно прислушиваться к указаниям учителей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33ff99"/>
                </a:solidFill>
                <a:latin typeface="Arial"/>
              </a:rPr>
              <a:t>и способность адекватно оценивать ситуацию в целом.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0000ff"/>
                </a:solidFill>
                <a:latin typeface="Arial"/>
              </a:rPr>
              <a:t>Ведь ему предстоит почти полдня проводить в детском коллективе, где ему не смогут уделять постоянное индивидуальное внимание!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504000" y="792000"/>
            <a:ext cx="9071640" cy="61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330099"/>
                </a:solidFill>
                <a:latin typeface="Arial"/>
              </a:rPr>
              <a:t>Не превращайте последнее лето перед школой в бесконечную муштру и поучения 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330099"/>
                </a:solidFill>
                <a:latin typeface="Arial"/>
              </a:rPr>
              <a:t>Пусть он больше общается со сверстниками, получая опыт коммуникации в коллективе, пусть получает новые впечатления!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330099"/>
                </a:solidFill>
                <a:latin typeface="Arial"/>
              </a:rPr>
              <a:t>Тогда школьная жизнь начнется без проблем!</a:t>
            </a:r>
            <a:endParaRPr/>
          </a:p>
        </p:txBody>
      </p:sp>
      <p:pic>
        <p:nvPicPr>
          <p:cNvPr id="67" name="" descr=""/>
          <p:cNvPicPr/>
          <p:nvPr/>
        </p:nvPicPr>
        <p:blipFill>
          <a:blip r:embed="rId1"/>
          <a:stretch/>
        </p:blipFill>
        <p:spPr>
          <a:xfrm>
            <a:off x="3312000" y="4272480"/>
            <a:ext cx="3600000" cy="2855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5439240" y="5472000"/>
            <a:ext cx="3632760" cy="1031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/>
            <a:r>
              <a:rPr lang="ru-RU" sz="2400">
                <a:solidFill>
                  <a:srgbClr val="7e0021"/>
                </a:solidFill>
                <a:latin typeface="Arial"/>
              </a:rPr>
              <a:t>Источник:</a:t>
            </a:r>
            <a:endParaRPr/>
          </a:p>
          <a:p>
            <a:pPr algn="ctr"/>
            <a:r>
              <a:rPr lang="ru-RU" sz="2400">
                <a:solidFill>
                  <a:srgbClr val="7e0021"/>
                </a:solidFill>
                <a:latin typeface="Arial"/>
              </a:rPr>
              <a:t>www.sympaty.net</a:t>
            </a:r>
            <a:endParaRPr/>
          </a:p>
        </p:txBody>
      </p:sp>
      <p:pic>
        <p:nvPicPr>
          <p:cNvPr id="69" name="" descr=""/>
          <p:cNvPicPr/>
          <p:nvPr/>
        </p:nvPicPr>
        <p:blipFill>
          <a:blip r:embed="rId1"/>
          <a:stretch/>
        </p:blipFill>
        <p:spPr>
          <a:xfrm>
            <a:off x="1872000" y="864000"/>
            <a:ext cx="4712760" cy="4248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360" y="401040"/>
            <a:ext cx="9071640" cy="2478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algn="just"/>
            <a:r>
              <a:rPr lang="ru-RU" sz="3200">
                <a:solidFill>
                  <a:srgbClr val="ff9900"/>
                </a:solidFill>
                <a:latin typeface="Arial"/>
              </a:rPr>
              <a:t>И вот осталось только одно лето перед школой! </a:t>
            </a:r>
            <a:endParaRPr/>
          </a:p>
          <a:p>
            <a:pPr algn="just"/>
            <a:r>
              <a:rPr lang="ru-RU" sz="3200">
                <a:solidFill>
                  <a:srgbClr val="0000cc"/>
                </a:solidFill>
                <a:latin typeface="Arial"/>
              </a:rPr>
              <a:t>Что можно успеть за это лето? </a:t>
            </a:r>
            <a:endParaRPr/>
          </a:p>
          <a:p>
            <a:pPr algn="just"/>
            <a:r>
              <a:rPr lang="ru-RU" sz="3200">
                <a:solidFill>
                  <a:srgbClr val="ff3399"/>
                </a:solidFill>
                <a:latin typeface="Arial"/>
              </a:rPr>
              <a:t>Хвататься за учебники или посвятить его беззаботному детскому времяпровождению?</a:t>
            </a:r>
            <a:endParaRPr/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2448000" y="3135240"/>
            <a:ext cx="4824000" cy="3704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360360" y="799560"/>
            <a:ext cx="9287640" cy="2008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algn="just">
              <a:buSzPct val="45000"/>
              <a:buFont typeface="StarSymbol"/>
              <a:buChar char=""/>
            </a:pPr>
            <a:r>
              <a:rPr lang="ru-RU" sz="3200">
                <a:solidFill>
                  <a:srgbClr val="00cc00"/>
                </a:solidFill>
                <a:latin typeface="Arial"/>
              </a:rPr>
              <a:t>Какие знания, умения и способности потребуются будущему первокласснику, и можно ли приобрести их за последнее лето перед школой?</a:t>
            </a:r>
            <a:endParaRPr/>
          </a:p>
        </p:txBody>
      </p:sp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4309560" y="2520000"/>
            <a:ext cx="4114440" cy="4507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ru-RU" sz="4400">
                <a:solidFill>
                  <a:srgbClr val="990000"/>
                </a:solidFill>
                <a:latin typeface="Arial"/>
              </a:rPr>
              <a:t>     </a:t>
            </a:r>
            <a:r>
              <a:rPr lang="ru-RU" sz="4400">
                <a:solidFill>
                  <a:srgbClr val="990000"/>
                </a:solidFill>
                <a:latin typeface="Arial"/>
              </a:rPr>
              <a:t>Что должен знать ребенок,        идя в школу?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4360" y="5369040"/>
            <a:ext cx="9071640" cy="1470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algn="just"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Именно на обучение детей «с нуля» рассчитаны программы изучения всех школьных дисциплин 1-го класса!</a:t>
            </a:r>
            <a:endParaRPr/>
          </a:p>
        </p:txBody>
      </p:sp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3096000" y="1872000"/>
            <a:ext cx="3744000" cy="3294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79200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algn="just">
              <a:buSzPct val="45000"/>
              <a:buFont typeface="StarSymbol"/>
              <a:buChar char=""/>
            </a:pPr>
            <a:r>
              <a:rPr lang="ru-RU" sz="3200">
                <a:solidFill>
                  <a:srgbClr val="66ff00"/>
                </a:solidFill>
                <a:latin typeface="Arial"/>
              </a:rPr>
              <a:t>Если вы этого хотите и наблюдаете </a:t>
            </a:r>
            <a:r>
              <a:rPr lang="ru-RU" sz="3200">
                <a:solidFill>
                  <a:srgbClr val="000099"/>
                </a:solidFill>
                <a:latin typeface="Arial"/>
              </a:rPr>
              <a:t>встречный интерес в ребенке</a:t>
            </a:r>
            <a:r>
              <a:rPr lang="ru-RU" sz="3200">
                <a:solidFill>
                  <a:srgbClr val="66ff00"/>
                </a:solidFill>
                <a:latin typeface="Arial"/>
              </a:rPr>
              <a:t> – учить малыша читать, писать и считать можно и раньше! </a:t>
            </a:r>
            <a:endParaRPr/>
          </a:p>
        </p:txBody>
      </p:sp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4238640" y="2666880"/>
            <a:ext cx="3393360" cy="4389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288000" y="230400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0000"/>
                </a:solidFill>
                <a:latin typeface="Arial"/>
              </a:rPr>
              <a:t>Гораздо важнее – психологическая готовность к школе: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3399"/>
                </a:solidFill>
                <a:latin typeface="Arial"/>
              </a:rPr>
              <a:t>к изменению режима жизни,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3399"/>
                </a:solidFill>
                <a:latin typeface="Arial"/>
              </a:rPr>
              <a:t>к учебным нагрузкам,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3399"/>
                </a:solidFill>
                <a:latin typeface="Arial"/>
              </a:rPr>
              <a:t>к гармоничному вхождению в детский коллектив…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3399"/>
                </a:solidFill>
                <a:latin typeface="Arial"/>
              </a:rPr>
              <a:t>Этому и стоит посвятить последнее лето перед школьной жизнью!</a:t>
            </a:r>
            <a:endParaRPr/>
          </a:p>
        </p:txBody>
      </p:sp>
      <p:pic>
        <p:nvPicPr>
          <p:cNvPr id="52" name="" descr=""/>
          <p:cNvPicPr/>
          <p:nvPr/>
        </p:nvPicPr>
        <p:blipFill>
          <a:blip r:embed="rId1"/>
          <a:stretch/>
        </p:blipFill>
        <p:spPr>
          <a:xfrm>
            <a:off x="6956640" y="345240"/>
            <a:ext cx="2619000" cy="1742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ru-RU" sz="4400">
                <a:latin typeface="Arial"/>
              </a:rPr>
              <a:t>Как вызвать у ребенка желание идти в школу?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ff0000"/>
                </a:solidFill>
                <a:latin typeface="Arial"/>
              </a:rPr>
              <a:t>не муштровать ребенка и требовать этих успехов заранее, еще летом перед школой, 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00cc00"/>
                </a:solidFill>
                <a:latin typeface="Arial"/>
              </a:rPr>
              <a:t>а вызвать у него желание идти учиться, сформировать положительный образ школы!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  <p:pic>
        <p:nvPicPr>
          <p:cNvPr id="55" name="" descr=""/>
          <p:cNvPicPr/>
          <p:nvPr/>
        </p:nvPicPr>
        <p:blipFill>
          <a:blip r:embed="rId1"/>
          <a:stretch/>
        </p:blipFill>
        <p:spPr>
          <a:xfrm>
            <a:off x="7416000" y="4698360"/>
            <a:ext cx="1809360" cy="2285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64800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algn="just">
              <a:buSzPct val="45000"/>
              <a:buFont typeface="StarSymbol"/>
              <a:buChar char=""/>
            </a:pPr>
            <a:r>
              <a:rPr lang="ru-RU" sz="3200">
                <a:solidFill>
                  <a:srgbClr val="006699"/>
                </a:solidFill>
                <a:latin typeface="Arial"/>
              </a:rPr>
              <a:t>Можно читать дошкольнику хорошие детские произведения о школьной жизни, рассказывать веселые истории из собственного детства…</a:t>
            </a:r>
            <a:endParaRPr/>
          </a:p>
        </p:txBody>
      </p:sp>
      <p:pic>
        <p:nvPicPr>
          <p:cNvPr id="57" name="" descr=""/>
          <p:cNvPicPr/>
          <p:nvPr/>
        </p:nvPicPr>
        <p:blipFill>
          <a:blip r:embed="rId1"/>
          <a:stretch/>
        </p:blipFill>
        <p:spPr>
          <a:xfrm>
            <a:off x="2664000" y="3096000"/>
            <a:ext cx="4968000" cy="3600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504360" y="864000"/>
            <a:ext cx="9071640" cy="63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6600ff"/>
                </a:solidFill>
                <a:latin typeface="Arial"/>
              </a:rPr>
              <a:t>Отлично, если есть возможность заглянуть в опустевшую летом школу и провести будущему первокласснику небольшую персональную экскурсию – пусть он увидит воочию, как выглядят классы, полистает стоящие на полках учебники…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ru-RU" sz="3200">
                <a:solidFill>
                  <a:srgbClr val="6600ff"/>
                </a:solidFill>
                <a:latin typeface="Arial"/>
              </a:rPr>
              <a:t>Еще лучше – если малыш заранее познакомится со своей первой учительницей. Будет здорово, если вы договоритесь с ней провести для вашего ребенка персональный «первый урок» — пусть несерьезный и недолгий!</a:t>
            </a:r>
            <a:endParaRPr/>
          </a:p>
        </p:txBody>
      </p:sp>
      <p:pic>
        <p:nvPicPr>
          <p:cNvPr id="59" name="" descr=""/>
          <p:cNvPicPr/>
          <p:nvPr/>
        </p:nvPicPr>
        <p:blipFill>
          <a:blip r:embed="rId1"/>
          <a:stretch/>
        </p:blipFill>
        <p:spPr>
          <a:xfrm>
            <a:off x="3501000" y="2952000"/>
            <a:ext cx="2619000" cy="1742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